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63" r:id="rId2"/>
    <p:sldId id="258" r:id="rId3"/>
    <p:sldId id="261" r:id="rId4"/>
    <p:sldId id="264" r:id="rId5"/>
    <p:sldId id="26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1145"/>
    <a:srgbClr val="DE1C62"/>
    <a:srgbClr val="80CEDB"/>
    <a:srgbClr val="C30E2D"/>
    <a:srgbClr val="FFC150"/>
    <a:srgbClr val="FFC350"/>
    <a:srgbClr val="733B72"/>
    <a:srgbClr val="EB6A4A"/>
    <a:srgbClr val="DA4239"/>
    <a:srgbClr val="80CB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03" autoAdjust="0"/>
    <p:restoredTop sz="94280" autoAdjust="0"/>
  </p:normalViewPr>
  <p:slideViewPr>
    <p:cSldViewPr snapToGrid="0">
      <p:cViewPr varScale="1">
        <p:scale>
          <a:sx n="65" d="100"/>
          <a:sy n="65" d="100"/>
        </p:scale>
        <p:origin x="5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BECA2-9817-4A29-A97B-BFCAAABD0927}" type="datetimeFigureOut">
              <a:rPr lang="en-HK" smtClean="0"/>
              <a:t>18/11/2018</a:t>
            </a:fld>
            <a:endParaRPr lang="en-H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9EC1D3-E91C-43C7-AA61-7B5398142B4F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879235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EC1D3-E91C-43C7-AA61-7B5398142B4F}" type="slidenum">
              <a:rPr lang="en-HK" smtClean="0"/>
              <a:t>1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619317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EC1D3-E91C-43C7-AA61-7B5398142B4F}" type="slidenum">
              <a:rPr lang="en-HK" smtClean="0"/>
              <a:t>2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761396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30AAD-A74F-44E5-8F63-2F41FC1F69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F63F35-E9E7-447B-83EF-210C3AE39B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88F59-B519-44B0-8C6A-129BD26D7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7E417-6C95-4E8D-9359-7B310FCB589F}" type="datetimeFigureOut">
              <a:rPr lang="en-HK" smtClean="0"/>
              <a:t>18/11/2018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FD16C-5CBA-4B53-BB93-161B2A79F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1E3ED-0E2F-400F-AB6E-2B5A3FE51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428BA-C933-45D5-8B42-158F64E4AC43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578188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1D41A-512E-4EDD-90A8-CF63A7A49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ABCE7F-EF7C-470F-8620-F9D4D80299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16E9D-AD18-41E1-BC2C-CB8EFC9FA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7E417-6C95-4E8D-9359-7B310FCB589F}" type="datetimeFigureOut">
              <a:rPr lang="en-HK" smtClean="0"/>
              <a:t>18/11/2018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888B3-EC2C-4C52-AFCE-E0E49E31C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D5800-B22D-4E30-9861-7CF56BC55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428BA-C933-45D5-8B42-158F64E4AC43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460938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854F88-6943-4034-8899-FDC9D5D967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A312BB-974F-48E7-8F49-AAE33C8337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5C9D4-FCCF-4A03-935C-4B8EDC28E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7E417-6C95-4E8D-9359-7B310FCB589F}" type="datetimeFigureOut">
              <a:rPr lang="en-HK" smtClean="0"/>
              <a:t>18/11/2018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D8F21-DE8A-486E-94D4-21A92C70B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8EB9B-7769-4DDF-9F7A-6D4FDD3AC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428BA-C933-45D5-8B42-158F64E4AC43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230826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A275B-C50B-4D46-A77A-018E41F93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CAE0D-73C1-43FF-82F6-3624076AB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75BBC-842B-4E15-8D06-D6520D19A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7E417-6C95-4E8D-9359-7B310FCB589F}" type="datetimeFigureOut">
              <a:rPr lang="en-HK" smtClean="0"/>
              <a:t>18/11/2018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5573FE-E68E-4341-8AFA-56C4C1A6B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A4AEC2-879E-459B-A2CC-4DF0001DF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428BA-C933-45D5-8B42-158F64E4AC43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205074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75DA2-DE09-4BEB-9146-03E8DCD1C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3A5A5-BFDE-47A3-BAAD-049ECC066B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4B002-AF93-45E0-B50C-992B8D910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7E417-6C95-4E8D-9359-7B310FCB589F}" type="datetimeFigureOut">
              <a:rPr lang="en-HK" smtClean="0"/>
              <a:t>18/11/2018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F25C4-AB22-4634-A071-A4CF38E80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76C85-FD21-40BD-8074-419C5F37D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428BA-C933-45D5-8B42-158F64E4AC43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36264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4DD62-D6C2-4009-BDA6-B278B1834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5E3F2-ECC9-4B89-AC4A-1F2705C9DA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583783-740E-4BC0-816C-72D3B2EFC7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E7CBE7-94A2-4247-B18F-528E97D74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7E417-6C95-4E8D-9359-7B310FCB589F}" type="datetimeFigureOut">
              <a:rPr lang="en-HK" smtClean="0"/>
              <a:t>18/11/2018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42A72-A598-4F89-AE96-C9DB33398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3B4A10-25FE-451B-8489-F0C1434F1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428BA-C933-45D5-8B42-158F64E4AC43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753151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5B1A3-D76B-45FF-AE7F-09ABE4691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6A52BA-3C23-4147-B041-E0BE8B9C9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5B1F9E-374A-4B11-8A6E-5D31FE7A3F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13CC2B-464D-4B98-BBEA-CE2E0CFE12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7660FB-C86E-405A-91C3-46FFE75A9B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2ED417-8C56-4CE1-8878-A7501CC6E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7E417-6C95-4E8D-9359-7B310FCB589F}" type="datetimeFigureOut">
              <a:rPr lang="en-HK" smtClean="0"/>
              <a:t>18/11/2018</a:t>
            </a:fld>
            <a:endParaRPr lang="en-H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E4092C-1A5B-4075-A46A-62DCED7E9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CAC6C3-2330-4CE3-BD26-87FF0C69E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428BA-C933-45D5-8B42-158F64E4AC43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429147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CBC8E-31F7-4241-BC17-E13FB790F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2B0B67-244C-403B-9B3A-604D3F208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7E417-6C95-4E8D-9359-7B310FCB589F}" type="datetimeFigureOut">
              <a:rPr lang="en-HK" smtClean="0"/>
              <a:t>18/11/2018</a:t>
            </a:fld>
            <a:endParaRPr lang="en-H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EAC16D-657D-43A3-BD14-83BB5F9E1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63DD11-D1E5-42EB-8D90-1AF52AE79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428BA-C933-45D5-8B42-158F64E4AC43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910089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7041EC-487B-4BC4-955F-C6DA66DFB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7E417-6C95-4E8D-9359-7B310FCB589F}" type="datetimeFigureOut">
              <a:rPr lang="en-HK" smtClean="0"/>
              <a:t>18/11/2018</a:t>
            </a:fld>
            <a:endParaRPr lang="en-H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A3A3A2-6A13-46AC-BFF2-0C9E87079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2AE3D-0A6B-4F5C-BDAA-642E96881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428BA-C933-45D5-8B42-158F64E4AC43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495570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0662D-E5AA-4CA4-99E8-88B3AC0C6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9A5AE-A432-4C32-A066-CC5B768B9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108AB7-1FED-4B83-8A7A-7132911BCC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C8BCC5-F919-470C-A386-DBF41FEA3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7E417-6C95-4E8D-9359-7B310FCB589F}" type="datetimeFigureOut">
              <a:rPr lang="en-HK" smtClean="0"/>
              <a:t>18/11/2018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F98585-7110-43CC-8EB0-93AFAC36E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0807E7-6F9D-4BB0-9D2F-52319CE6C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428BA-C933-45D5-8B42-158F64E4AC43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205184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CF70-88AD-42D6-9173-7DCCF5E81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BB79FA-A9D2-4516-9347-656AD75352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F36548-AC2C-43DA-A135-1F28A02079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8883DB-64F6-4318-9F5A-82BC55515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7E417-6C95-4E8D-9359-7B310FCB589F}" type="datetimeFigureOut">
              <a:rPr lang="en-HK" smtClean="0"/>
              <a:t>18/11/2018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A4CC68-0372-41DC-AEFD-B94A2CA2D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83A775-ED50-418A-84F8-399131FB0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428BA-C933-45D5-8B42-158F64E4AC43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701210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07AD95-80E7-4CF3-93EB-0DBA04632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42A60C-B445-4F06-8E3E-8CAD3A615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07FEF-71F1-4A7B-9297-D22A6FEA56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7E417-6C95-4E8D-9359-7B310FCB589F}" type="datetimeFigureOut">
              <a:rPr lang="en-HK" smtClean="0"/>
              <a:t>18/11/2018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A6E5D-68CE-45CF-9D02-863876C6A9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64B63-BB1E-4CA6-8782-B97BDAF91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5428BA-C933-45D5-8B42-158F64E4AC43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066870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17.png"/><Relationship Id="rId18" Type="http://schemas.openxmlformats.org/officeDocument/2006/relationships/image" Target="../media/image14.svg"/><Relationship Id="rId3" Type="http://schemas.openxmlformats.org/officeDocument/2006/relationships/image" Target="../media/image21.png"/><Relationship Id="rId21" Type="http://schemas.openxmlformats.org/officeDocument/2006/relationships/image" Target="../media/image6.png"/><Relationship Id="rId7" Type="http://schemas.openxmlformats.org/officeDocument/2006/relationships/image" Target="../media/image25.png"/><Relationship Id="rId12" Type="http://schemas.openxmlformats.org/officeDocument/2006/relationships/image" Target="../media/image16.sv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9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11" Type="http://schemas.openxmlformats.org/officeDocument/2006/relationships/image" Target="../media/image15.png"/><Relationship Id="rId5" Type="http://schemas.openxmlformats.org/officeDocument/2006/relationships/image" Target="../media/image23.png"/><Relationship Id="rId15" Type="http://schemas.openxmlformats.org/officeDocument/2006/relationships/image" Target="../media/image28.png"/><Relationship Id="rId10" Type="http://schemas.openxmlformats.org/officeDocument/2006/relationships/image" Target="../media/image27.svg"/><Relationship Id="rId19" Type="http://schemas.openxmlformats.org/officeDocument/2006/relationships/image" Target="../media/image19.png"/><Relationship Id="rId4" Type="http://schemas.openxmlformats.org/officeDocument/2006/relationships/image" Target="../media/image22.svg"/><Relationship Id="rId9" Type="http://schemas.openxmlformats.org/officeDocument/2006/relationships/image" Target="../media/image4.png"/><Relationship Id="rId14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8.svg"/><Relationship Id="rId18" Type="http://schemas.openxmlformats.org/officeDocument/2006/relationships/image" Target="../media/image28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17.png"/><Relationship Id="rId17" Type="http://schemas.openxmlformats.org/officeDocument/2006/relationships/image" Target="../media/image14.svg"/><Relationship Id="rId2" Type="http://schemas.openxmlformats.org/officeDocument/2006/relationships/image" Target="../media/image21.png"/><Relationship Id="rId16" Type="http://schemas.openxmlformats.org/officeDocument/2006/relationships/image" Target="../media/image13.png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16.svg"/><Relationship Id="rId5" Type="http://schemas.openxmlformats.org/officeDocument/2006/relationships/image" Target="../media/image24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19" Type="http://schemas.openxmlformats.org/officeDocument/2006/relationships/image" Target="../media/image29.svg"/><Relationship Id="rId4" Type="http://schemas.openxmlformats.org/officeDocument/2006/relationships/image" Target="../media/image23.png"/><Relationship Id="rId9" Type="http://schemas.openxmlformats.org/officeDocument/2006/relationships/image" Target="../media/image27.sv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8.svg"/><Relationship Id="rId18" Type="http://schemas.openxmlformats.org/officeDocument/2006/relationships/image" Target="../media/image28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17.png"/><Relationship Id="rId17" Type="http://schemas.openxmlformats.org/officeDocument/2006/relationships/image" Target="../media/image14.svg"/><Relationship Id="rId2" Type="http://schemas.openxmlformats.org/officeDocument/2006/relationships/image" Target="../media/image21.png"/><Relationship Id="rId16" Type="http://schemas.openxmlformats.org/officeDocument/2006/relationships/image" Target="../media/image13.png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16.svg"/><Relationship Id="rId5" Type="http://schemas.openxmlformats.org/officeDocument/2006/relationships/image" Target="../media/image24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19" Type="http://schemas.openxmlformats.org/officeDocument/2006/relationships/image" Target="../media/image29.svg"/><Relationship Id="rId4" Type="http://schemas.openxmlformats.org/officeDocument/2006/relationships/image" Target="../media/image23.png"/><Relationship Id="rId9" Type="http://schemas.openxmlformats.org/officeDocument/2006/relationships/image" Target="../media/image27.sv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4.svg"/><Relationship Id="rId18" Type="http://schemas.openxmlformats.org/officeDocument/2006/relationships/image" Target="../media/image1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13.png"/><Relationship Id="rId17" Type="http://schemas.openxmlformats.org/officeDocument/2006/relationships/image" Target="../media/image16.svg"/><Relationship Id="rId2" Type="http://schemas.openxmlformats.org/officeDocument/2006/relationships/image" Target="../media/image2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0.svg"/><Relationship Id="rId5" Type="http://schemas.openxmlformats.org/officeDocument/2006/relationships/image" Target="../media/image24.svg"/><Relationship Id="rId15" Type="http://schemas.openxmlformats.org/officeDocument/2006/relationships/image" Target="../media/image29.svg"/><Relationship Id="rId10" Type="http://schemas.openxmlformats.org/officeDocument/2006/relationships/image" Target="../media/image19.png"/><Relationship Id="rId19" Type="http://schemas.openxmlformats.org/officeDocument/2006/relationships/image" Target="../media/image18.svg"/><Relationship Id="rId4" Type="http://schemas.openxmlformats.org/officeDocument/2006/relationships/image" Target="../media/image23.png"/><Relationship Id="rId9" Type="http://schemas.openxmlformats.org/officeDocument/2006/relationships/image" Target="../media/image27.svg"/><Relationship Id="rId1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9209CA0-A35C-4E32-90CB-87309CFF22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0C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8D8D1F8-BF19-4788-A617-7D5AF63E9B45}"/>
              </a:ext>
            </a:extLst>
          </p:cNvPr>
          <p:cNvGrpSpPr/>
          <p:nvPr/>
        </p:nvGrpSpPr>
        <p:grpSpPr>
          <a:xfrm>
            <a:off x="7012027" y="440459"/>
            <a:ext cx="3164098" cy="6279424"/>
            <a:chOff x="7664410" y="578574"/>
            <a:chExt cx="3164098" cy="627942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A775849-E706-47CC-A919-30D9255735CB}"/>
                </a:ext>
              </a:extLst>
            </p:cNvPr>
            <p:cNvGrpSpPr/>
            <p:nvPr/>
          </p:nvGrpSpPr>
          <p:grpSpPr>
            <a:xfrm>
              <a:off x="7779655" y="1236585"/>
              <a:ext cx="2970797" cy="4829184"/>
              <a:chOff x="8369124" y="933440"/>
              <a:chExt cx="2970797" cy="4829184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E2B0258-F607-4595-8BE7-9F00EAB0B9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0971" r="-1"/>
              <a:stretch/>
            </p:blipFill>
            <p:spPr>
              <a:xfrm>
                <a:off x="8369124" y="933440"/>
                <a:ext cx="2970797" cy="409575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3737BA40-AD3D-492A-9DBA-FCB741A8E9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69124" y="5029189"/>
                <a:ext cx="2970797" cy="733435"/>
              </a:xfrm>
              <a:prstGeom prst="rect">
                <a:avLst/>
              </a:prstGeom>
            </p:spPr>
          </p:pic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C92AEB3-7C88-4FD7-AB3E-92E626EBD2CD}"/>
                  </a:ext>
                </a:extLst>
              </p:cNvPr>
              <p:cNvSpPr/>
              <p:nvPr/>
            </p:nvSpPr>
            <p:spPr>
              <a:xfrm>
                <a:off x="8645239" y="5015344"/>
                <a:ext cx="36000" cy="36000"/>
              </a:xfrm>
              <a:prstGeom prst="ellipse">
                <a:avLst/>
              </a:prstGeom>
              <a:solidFill>
                <a:srgbClr val="733B7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K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C709A85-7CE4-47ED-9DC6-C2D57DC3B6F4}"/>
                  </a:ext>
                </a:extLst>
              </p:cNvPr>
              <p:cNvSpPr/>
              <p:nvPr/>
            </p:nvSpPr>
            <p:spPr>
              <a:xfrm>
                <a:off x="8936184" y="5140033"/>
                <a:ext cx="36000" cy="36000"/>
              </a:xfrm>
              <a:prstGeom prst="ellipse">
                <a:avLst/>
              </a:prstGeom>
              <a:solidFill>
                <a:srgbClr val="DE1C62"/>
              </a:solidFill>
              <a:ln>
                <a:solidFill>
                  <a:srgbClr val="DE1C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K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B8ED5C-4E1E-44D5-97D7-F4B3736F4C96}"/>
                </a:ext>
              </a:extLst>
            </p:cNvPr>
            <p:cNvSpPr txBox="1"/>
            <p:nvPr/>
          </p:nvSpPr>
          <p:spPr>
            <a:xfrm>
              <a:off x="8304129" y="5183805"/>
              <a:ext cx="1848216" cy="382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bg1"/>
                  </a:solidFill>
                </a:rPr>
                <a:t>- </a:t>
              </a:r>
              <a:r>
                <a:rPr lang="en-GB" dirty="0">
                  <a:solidFill>
                    <a:schemeClr val="bg1"/>
                  </a:solidFill>
                  <a:latin typeface="+mj-lt"/>
                </a:rPr>
                <a:t>Start Living </a:t>
              </a:r>
              <a:r>
                <a:rPr lang="en-GB" b="1" dirty="0">
                  <a:solidFill>
                    <a:schemeClr val="bg1"/>
                  </a:solidFill>
                </a:rPr>
                <a:t>-</a:t>
              </a:r>
              <a:endParaRPr lang="en-HK" b="1" dirty="0">
                <a:solidFill>
                  <a:schemeClr val="bg1"/>
                </a:solidFill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8F4219C-9B03-4561-A80F-465BF6868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664410" y="578574"/>
              <a:ext cx="3164098" cy="6279424"/>
            </a:xfrm>
            <a:prstGeom prst="rect">
              <a:avLst/>
            </a:prstGeom>
          </p:spPr>
        </p:pic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C61A2A12-5B9B-4DD5-ADE9-39E17E43B02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88340"/>
          <a:stretch/>
        </p:blipFill>
        <p:spPr>
          <a:xfrm>
            <a:off x="6600044" y="4989961"/>
            <a:ext cx="789384" cy="174601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01D364D-9BC6-4713-9A62-6B88B3C01EA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2870" r="-1"/>
          <a:stretch/>
        </p:blipFill>
        <p:spPr>
          <a:xfrm>
            <a:off x="8726631" y="4823566"/>
            <a:ext cx="3465369" cy="189631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43E6ADE-032E-4E0A-8FAE-8ECC4E0256F1}"/>
              </a:ext>
            </a:extLst>
          </p:cNvPr>
          <p:cNvSpPr txBox="1"/>
          <p:nvPr/>
        </p:nvSpPr>
        <p:spPr>
          <a:xfrm>
            <a:off x="850982" y="3027683"/>
            <a:ext cx="5167085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215900"/>
          </a:bodyPr>
          <a:lstStyle/>
          <a:p>
            <a:pPr algn="ctr"/>
            <a:r>
              <a:rPr lang="en-GB" sz="6600" dirty="0">
                <a:solidFill>
                  <a:schemeClr val="bg1"/>
                </a:solidFill>
                <a:effectLst>
                  <a:outerShdw blurRad="3048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VITALCITY</a:t>
            </a:r>
            <a:endParaRPr lang="en-HK" sz="6600" dirty="0">
              <a:solidFill>
                <a:schemeClr val="bg1"/>
              </a:solidFill>
              <a:effectLst>
                <a:outerShdw blurRad="3048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074" name="Picture 2" descr="aia vitality pngçåçæå°çµæ">
            <a:extLst>
              <a:ext uri="{FF2B5EF4-FFF2-40B4-BE49-F238E27FC236}">
                <a16:creationId xmlns:a16="http://schemas.microsoft.com/office/drawing/2014/main" id="{881FF54B-447F-4CFF-B53D-649CCC1F03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93"/>
          <a:stretch/>
        </p:blipFill>
        <p:spPr bwMode="auto">
          <a:xfrm>
            <a:off x="1708744" y="1600919"/>
            <a:ext cx="3546972" cy="2017405"/>
          </a:xfrm>
          <a:prstGeom prst="rect">
            <a:avLst/>
          </a:prstGeom>
          <a:noFill/>
          <a:effectLst>
            <a:outerShdw blurRad="1143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AAA4CA4C-ABB5-4DB9-9F3B-A63ADD0E43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00605" y="4640894"/>
            <a:ext cx="1966205" cy="1997539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C24D4B35-3A5E-4749-AB55-AECD1F3C10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9028" y="4930418"/>
            <a:ext cx="6848475" cy="182669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8FC1AEE-87C6-4CE8-BE2B-CB0475F76D20}"/>
              </a:ext>
            </a:extLst>
          </p:cNvPr>
          <p:cNvGrpSpPr/>
          <p:nvPr/>
        </p:nvGrpSpPr>
        <p:grpSpPr>
          <a:xfrm>
            <a:off x="-29028" y="6585270"/>
            <a:ext cx="12221028" cy="359814"/>
            <a:chOff x="-29028" y="6585270"/>
            <a:chExt cx="12221028" cy="359814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E12251F-674B-4882-8944-2A9148E56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flipV="1">
              <a:off x="-29028" y="6585270"/>
              <a:ext cx="7721600" cy="35981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7E44FB72-D0E6-4419-B69D-BD65CBEF88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r="40649"/>
            <a:stretch/>
          </p:blipFill>
          <p:spPr>
            <a:xfrm flipV="1">
              <a:off x="7609112" y="6585270"/>
              <a:ext cx="4582888" cy="359814"/>
            </a:xfrm>
            <a:prstGeom prst="rect">
              <a:avLst/>
            </a:prstGeom>
          </p:spPr>
        </p:pic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DBD0CBC3-88B6-41B8-B07A-E88F59760DA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9673" t="1" r="52725" b="-5422"/>
          <a:stretch/>
        </p:blipFill>
        <p:spPr>
          <a:xfrm>
            <a:off x="12330855" y="6077908"/>
            <a:ext cx="987034" cy="62583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DF82CCA-40F0-47E5-8E18-9461F9CAF1CA}"/>
              </a:ext>
            </a:extLst>
          </p:cNvPr>
          <p:cNvGrpSpPr/>
          <p:nvPr/>
        </p:nvGrpSpPr>
        <p:grpSpPr>
          <a:xfrm>
            <a:off x="12384580" y="510835"/>
            <a:ext cx="36514354" cy="3911860"/>
            <a:chOff x="738949" y="-302068"/>
            <a:chExt cx="36514354" cy="391186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538747B-C6D3-4570-A875-8A41745F415F}"/>
                </a:ext>
              </a:extLst>
            </p:cNvPr>
            <p:cNvGrpSpPr/>
            <p:nvPr/>
          </p:nvGrpSpPr>
          <p:grpSpPr>
            <a:xfrm>
              <a:off x="738949" y="526607"/>
              <a:ext cx="11420206" cy="2268794"/>
              <a:chOff x="738949" y="526607"/>
              <a:chExt cx="11420206" cy="2268794"/>
            </a:xfrm>
          </p:grpSpPr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817FD7C2-EAB5-4CE1-A5A1-3FD8A77C56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4186730" y="526607"/>
                <a:ext cx="7972425" cy="828675"/>
              </a:xfrm>
              <a:prstGeom prst="rect">
                <a:avLst/>
              </a:prstGeom>
            </p:spPr>
          </p:pic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0F5477C9-B48E-4A89-80E7-B8D3AD4958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738949" y="966620"/>
                <a:ext cx="2657475" cy="1276350"/>
              </a:xfrm>
              <a:prstGeom prst="rect">
                <a:avLst/>
              </a:prstGeom>
            </p:spPr>
          </p:pic>
          <p:pic>
            <p:nvPicPr>
              <p:cNvPr id="31" name="Graphic 30">
                <a:extLst>
                  <a:ext uri="{FF2B5EF4-FFF2-40B4-BE49-F238E27FC236}">
                    <a16:creationId xmlns:a16="http://schemas.microsoft.com/office/drawing/2014/main" id="{7855C941-C9CA-4841-9D6D-953BE6233A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 r="46315"/>
              <a:stretch/>
            </p:blipFill>
            <p:spPr>
              <a:xfrm>
                <a:off x="9743426" y="1519051"/>
                <a:ext cx="1426660" cy="1276350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A247CC0-DCDE-4287-8D73-D8AB4963A642}"/>
                </a:ext>
              </a:extLst>
            </p:cNvPr>
            <p:cNvGrpSpPr/>
            <p:nvPr/>
          </p:nvGrpSpPr>
          <p:grpSpPr>
            <a:xfrm>
              <a:off x="13465169" y="270031"/>
              <a:ext cx="10306772" cy="3339761"/>
              <a:chOff x="1633387" y="-32887"/>
              <a:chExt cx="10306772" cy="3339761"/>
            </a:xfrm>
          </p:grpSpPr>
          <p:pic>
            <p:nvPicPr>
              <p:cNvPr id="29" name="Graphic 28">
                <a:extLst>
                  <a:ext uri="{FF2B5EF4-FFF2-40B4-BE49-F238E27FC236}">
                    <a16:creationId xmlns:a16="http://schemas.microsoft.com/office/drawing/2014/main" id="{03453BB5-471A-4419-9847-44FA2084AA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3967734" y="-32887"/>
                <a:ext cx="7972425" cy="828675"/>
              </a:xfrm>
              <a:prstGeom prst="rect">
                <a:avLst/>
              </a:prstGeom>
            </p:spPr>
          </p:pic>
          <p:pic>
            <p:nvPicPr>
              <p:cNvPr id="30" name="Graphic 29">
                <a:extLst>
                  <a:ext uri="{FF2B5EF4-FFF2-40B4-BE49-F238E27FC236}">
                    <a16:creationId xmlns:a16="http://schemas.microsoft.com/office/drawing/2014/main" id="{6C2F1144-7441-42ED-A788-88CBF69622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1633387" y="1392349"/>
                <a:ext cx="2657475" cy="1276350"/>
              </a:xfrm>
              <a:prstGeom prst="rect">
                <a:avLst/>
              </a:prstGeom>
            </p:spPr>
          </p:pic>
          <p:pic>
            <p:nvPicPr>
              <p:cNvPr id="33" name="Graphic 32">
                <a:extLst>
                  <a:ext uri="{FF2B5EF4-FFF2-40B4-BE49-F238E27FC236}">
                    <a16:creationId xmlns:a16="http://schemas.microsoft.com/office/drawing/2014/main" id="{B94152AF-4C20-4809-95F2-1216595F75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 r="46315"/>
              <a:stretch/>
            </p:blipFill>
            <p:spPr>
              <a:xfrm>
                <a:off x="9898409" y="2030524"/>
                <a:ext cx="1426660" cy="1276350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E917C9E-77D4-42B7-82D5-DB3E8878E440}"/>
                </a:ext>
              </a:extLst>
            </p:cNvPr>
            <p:cNvGrpSpPr/>
            <p:nvPr/>
          </p:nvGrpSpPr>
          <p:grpSpPr>
            <a:xfrm>
              <a:off x="25197672" y="-302068"/>
              <a:ext cx="12055631" cy="3375136"/>
              <a:chOff x="738949" y="585620"/>
              <a:chExt cx="12055631" cy="3375136"/>
            </a:xfrm>
          </p:grpSpPr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A18A5D0B-88ED-460E-85E4-BE66ECEC3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4822155" y="585620"/>
                <a:ext cx="7972425" cy="828675"/>
              </a:xfrm>
              <a:prstGeom prst="rect">
                <a:avLst/>
              </a:prstGeom>
            </p:spPr>
          </p:pic>
          <p:pic>
            <p:nvPicPr>
              <p:cNvPr id="37" name="Graphic 36">
                <a:extLst>
                  <a:ext uri="{FF2B5EF4-FFF2-40B4-BE49-F238E27FC236}">
                    <a16:creationId xmlns:a16="http://schemas.microsoft.com/office/drawing/2014/main" id="{5423165B-F1E5-4344-9A8D-B9D8A00801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738949" y="966620"/>
                <a:ext cx="2657475" cy="1276350"/>
              </a:xfrm>
              <a:prstGeom prst="rect">
                <a:avLst/>
              </a:prstGeom>
            </p:spPr>
          </p:pic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D1211FB4-8965-4CB8-808B-14A9C7A89B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 r="46315"/>
              <a:stretch/>
            </p:blipFill>
            <p:spPr>
              <a:xfrm>
                <a:off x="10162526" y="2684406"/>
                <a:ext cx="1426660" cy="1276350"/>
              </a:xfrm>
              <a:prstGeom prst="rect">
                <a:avLst/>
              </a:prstGeom>
            </p:spPr>
          </p:pic>
        </p:grpSp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7E58C5BD-2350-48C9-9D09-0D790B99FEFD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44035" t="87884" r="40032" b="-1808"/>
          <a:stretch/>
        </p:blipFill>
        <p:spPr>
          <a:xfrm flipH="1">
            <a:off x="-1508959" y="6146856"/>
            <a:ext cx="1628322" cy="77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2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xit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30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30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30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xit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9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9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10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FD488B-7A6B-4C2A-81A8-92BB09527A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0C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CEAEF453-F8ED-4B4F-99E7-34A22D264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800" y="5771163"/>
            <a:ext cx="4381500" cy="81383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05B39BFC-4971-4E97-A9A4-4F392AB521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2395" t="-8023" r="5339" b="-2130"/>
          <a:stretch/>
        </p:blipFill>
        <p:spPr>
          <a:xfrm>
            <a:off x="4701400" y="5724485"/>
            <a:ext cx="3117813" cy="87956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F6F5FC1-0A99-44C7-A2A4-F70A469C95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9050" y="6546897"/>
            <a:ext cx="7586663" cy="311103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01A666C1-3542-4829-966F-0385C13948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00163" y="5569629"/>
            <a:ext cx="4010837" cy="103441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082BF84-ACD2-4349-B98C-82D746BF747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r="38041"/>
          <a:stretch/>
        </p:blipFill>
        <p:spPr>
          <a:xfrm>
            <a:off x="7510463" y="6546897"/>
            <a:ext cx="4700587" cy="31110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53C489C-D9CE-4A82-92AC-1D82B5BF2756}"/>
              </a:ext>
            </a:extLst>
          </p:cNvPr>
          <p:cNvSpPr txBox="1"/>
          <p:nvPr/>
        </p:nvSpPr>
        <p:spPr>
          <a:xfrm>
            <a:off x="1479684" y="3076486"/>
            <a:ext cx="92326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rgbClr val="002060"/>
                </a:solidFill>
                <a:latin typeface="+mj-lt"/>
              </a:rPr>
              <a:t>Consumers are not able to see the </a:t>
            </a:r>
            <a:r>
              <a:rPr lang="en-GB" sz="3600" b="1" dirty="0">
                <a:solidFill>
                  <a:srgbClr val="002060"/>
                </a:solidFill>
              </a:rPr>
              <a:t>importance of financial planning </a:t>
            </a:r>
            <a:r>
              <a:rPr lang="en-GB" sz="3600" dirty="0">
                <a:solidFill>
                  <a:srgbClr val="002060"/>
                </a:solidFill>
                <a:latin typeface="+mj-lt"/>
              </a:rPr>
              <a:t>and</a:t>
            </a:r>
            <a:r>
              <a:rPr lang="en-GB" sz="3600" dirty="0">
                <a:solidFill>
                  <a:srgbClr val="002060"/>
                </a:solidFill>
              </a:rPr>
              <a:t> </a:t>
            </a:r>
            <a:r>
              <a:rPr lang="en-GB" sz="3600" b="1" dirty="0">
                <a:solidFill>
                  <a:srgbClr val="002060"/>
                </a:solidFill>
              </a:rPr>
              <a:t>being healthy </a:t>
            </a:r>
            <a:endParaRPr lang="en-HK" sz="3600" b="1" dirty="0">
              <a:solidFill>
                <a:srgbClr val="00206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C542F7B-2FDF-4808-9FE5-3572A0BFAC33}"/>
              </a:ext>
            </a:extLst>
          </p:cNvPr>
          <p:cNvSpPr/>
          <p:nvPr/>
        </p:nvSpPr>
        <p:spPr>
          <a:xfrm>
            <a:off x="10458450" y="434673"/>
            <a:ext cx="129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HK" sz="2400" b="1" cap="all" dirty="0">
                <a:solidFill>
                  <a:srgbClr val="D31145"/>
                </a:solidFill>
                <a:latin typeface="AIATitle"/>
              </a:rPr>
              <a:t>AIA</a:t>
            </a:r>
            <a:r>
              <a:rPr lang="en-HK" sz="2400" cap="all" dirty="0">
                <a:solidFill>
                  <a:schemeClr val="bg1"/>
                </a:solidFill>
                <a:latin typeface="+mj-lt"/>
              </a:rPr>
              <a:t>L</a:t>
            </a:r>
            <a:r>
              <a:rPr lang="en-HK" sz="2400" dirty="0">
                <a:solidFill>
                  <a:schemeClr val="bg1"/>
                </a:solidFill>
                <a:latin typeface="+mj-lt"/>
              </a:rPr>
              <a:t>ife</a:t>
            </a:r>
            <a:endParaRPr lang="en-HK" sz="2400" cap="all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FF8CE3BB-4358-486B-A21B-F5CDA55BA6E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40860" b="-488"/>
          <a:stretch/>
        </p:blipFill>
        <p:spPr>
          <a:xfrm>
            <a:off x="3933230" y="805135"/>
            <a:ext cx="4714875" cy="832718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47019DD9-4DAE-408B-9F41-EBAB3E3D2F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13185" y="999678"/>
            <a:ext cx="2657475" cy="127635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13DAE582-80DD-49C2-93A0-662F00EB4F6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62605" b="239"/>
          <a:stretch/>
        </p:blipFill>
        <p:spPr>
          <a:xfrm>
            <a:off x="9210675" y="1344519"/>
            <a:ext cx="2981325" cy="826693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4A0501CC-CEC9-49AF-A1DD-85B1948C0586}"/>
              </a:ext>
            </a:extLst>
          </p:cNvPr>
          <p:cNvSpPr/>
          <p:nvPr/>
        </p:nvSpPr>
        <p:spPr>
          <a:xfrm>
            <a:off x="6290667" y="5644144"/>
            <a:ext cx="472083" cy="608450"/>
          </a:xfrm>
          <a:prstGeom prst="ellipse">
            <a:avLst/>
          </a:prstGeom>
          <a:solidFill>
            <a:srgbClr val="80CEDB"/>
          </a:solidFill>
          <a:ln>
            <a:solidFill>
              <a:srgbClr val="80CE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4C181685-E599-466D-AA48-11ACED1F103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83688" y="5379379"/>
            <a:ext cx="452248" cy="671655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9E60912-FC02-499D-A6F5-8829164D6924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9673" t="1" r="52725" b="-5422"/>
          <a:stretch/>
        </p:blipFill>
        <p:spPr>
          <a:xfrm>
            <a:off x="9928617" y="6077908"/>
            <a:ext cx="987034" cy="625837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8BDC5F5-9421-4BD9-B514-2F5D07BB8F35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44035" t="87884" r="40032" b="-1808"/>
          <a:stretch/>
        </p:blipFill>
        <p:spPr>
          <a:xfrm flipH="1">
            <a:off x="629807" y="6146856"/>
            <a:ext cx="1628322" cy="77715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0A46F09-D8FC-4AEF-8103-CE90F8B02C72}"/>
              </a:ext>
            </a:extLst>
          </p:cNvPr>
          <p:cNvSpPr txBox="1"/>
          <p:nvPr/>
        </p:nvSpPr>
        <p:spPr>
          <a:xfrm>
            <a:off x="-11038512" y="2938969"/>
            <a:ext cx="102986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rgbClr val="002060"/>
                </a:solidFill>
                <a:latin typeface="+mj-lt"/>
              </a:rPr>
              <a:t>Gamification provides an </a:t>
            </a:r>
            <a:r>
              <a:rPr lang="en-GB" sz="3600" b="1" dirty="0">
                <a:solidFill>
                  <a:srgbClr val="002060"/>
                </a:solidFill>
              </a:rPr>
              <a:t>easy entry into financial literacy</a:t>
            </a:r>
            <a:r>
              <a:rPr lang="en-GB" sz="3600" dirty="0">
                <a:solidFill>
                  <a:srgbClr val="002060"/>
                </a:solidFill>
              </a:rPr>
              <a:t> </a:t>
            </a:r>
            <a:r>
              <a:rPr lang="en-GB" sz="3600" dirty="0">
                <a:solidFill>
                  <a:srgbClr val="002060"/>
                </a:solidFill>
                <a:latin typeface="+mj-lt"/>
              </a:rPr>
              <a:t>while</a:t>
            </a:r>
            <a:r>
              <a:rPr lang="en-GB" sz="3600" dirty="0">
                <a:solidFill>
                  <a:srgbClr val="002060"/>
                </a:solidFill>
              </a:rPr>
              <a:t> </a:t>
            </a:r>
            <a:r>
              <a:rPr lang="en-GB" sz="3600" b="1" dirty="0">
                <a:solidFill>
                  <a:srgbClr val="002060"/>
                </a:solidFill>
              </a:rPr>
              <a:t>encouraging consumers to be active </a:t>
            </a:r>
            <a:endParaRPr lang="en-HK" sz="3600" b="1" dirty="0">
              <a:solidFill>
                <a:srgbClr val="002060"/>
              </a:solidFill>
            </a:endParaRPr>
          </a:p>
        </p:txBody>
      </p:sp>
      <p:pic>
        <p:nvPicPr>
          <p:cNvPr id="23" name="Picture 2" descr="aia vitality pngçåçæå°çµæ">
            <a:extLst>
              <a:ext uri="{FF2B5EF4-FFF2-40B4-BE49-F238E27FC236}">
                <a16:creationId xmlns:a16="http://schemas.microsoft.com/office/drawing/2014/main" id="{B22F0CE7-3432-4E49-8C22-5651A80C6D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93"/>
          <a:stretch/>
        </p:blipFill>
        <p:spPr bwMode="auto">
          <a:xfrm>
            <a:off x="1036046" y="5587801"/>
            <a:ext cx="412642" cy="23469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4408D04-C8E6-4559-9C43-7043B4C82238}"/>
              </a:ext>
            </a:extLst>
          </p:cNvPr>
          <p:cNvSpPr txBox="1"/>
          <p:nvPr/>
        </p:nvSpPr>
        <p:spPr>
          <a:xfrm>
            <a:off x="4287000" y="1932729"/>
            <a:ext cx="361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solidFill>
                  <a:schemeClr val="bg1"/>
                </a:solidFill>
              </a:rPr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356853881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FD488B-7A6B-4C2A-81A8-92BB09527A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0C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CEAEF453-F8ED-4B4F-99E7-34A22D264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800" y="5771163"/>
            <a:ext cx="4381500" cy="81383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05B39BFC-4971-4E97-A9A4-4F392AB521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2395" t="-8023" r="5339" b="-2130"/>
          <a:stretch/>
        </p:blipFill>
        <p:spPr>
          <a:xfrm>
            <a:off x="4701400" y="5724485"/>
            <a:ext cx="3117813" cy="87956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F6F5FC1-0A99-44C7-A2A4-F70A469C95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9050" y="6546897"/>
            <a:ext cx="7586663" cy="311103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01A666C1-3542-4829-966F-0385C13948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00163" y="5569629"/>
            <a:ext cx="4010837" cy="103441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082BF84-ACD2-4349-B98C-82D746BF747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8041"/>
          <a:stretch/>
        </p:blipFill>
        <p:spPr>
          <a:xfrm>
            <a:off x="7510463" y="6546897"/>
            <a:ext cx="4700587" cy="31110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624315-5E21-48DC-AC43-C00BCB42E260}"/>
              </a:ext>
            </a:extLst>
          </p:cNvPr>
          <p:cNvSpPr/>
          <p:nvPr/>
        </p:nvSpPr>
        <p:spPr>
          <a:xfrm>
            <a:off x="10458450" y="434673"/>
            <a:ext cx="129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HK" sz="2400" b="1" cap="all" dirty="0">
                <a:solidFill>
                  <a:srgbClr val="D31145"/>
                </a:solidFill>
                <a:latin typeface="AIATitle"/>
              </a:rPr>
              <a:t>AIA</a:t>
            </a:r>
            <a:r>
              <a:rPr lang="en-HK" sz="2400" cap="all" dirty="0">
                <a:solidFill>
                  <a:schemeClr val="bg1"/>
                </a:solidFill>
                <a:latin typeface="+mj-lt"/>
              </a:rPr>
              <a:t>L</a:t>
            </a:r>
            <a:r>
              <a:rPr lang="en-HK" sz="2400" dirty="0">
                <a:solidFill>
                  <a:schemeClr val="bg1"/>
                </a:solidFill>
                <a:latin typeface="+mj-lt"/>
              </a:rPr>
              <a:t>ife</a:t>
            </a:r>
            <a:endParaRPr lang="en-HK" sz="2400" cap="all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C892C6DD-FC6E-4839-9265-03E1C2FE433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40860" b="-488"/>
          <a:stretch/>
        </p:blipFill>
        <p:spPr>
          <a:xfrm>
            <a:off x="4445794" y="640065"/>
            <a:ext cx="4714875" cy="832718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A78F2A4-2457-41D9-978B-3447979420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47813" y="844504"/>
            <a:ext cx="2657475" cy="127635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4DA5F114-5EA8-404B-A9F3-1347153FE4B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62605" b="239"/>
          <a:stretch/>
        </p:blipFill>
        <p:spPr>
          <a:xfrm>
            <a:off x="8387954" y="1519562"/>
            <a:ext cx="2981325" cy="82669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32438AD8-C009-45F2-BDE8-0DBF05A0579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44035" t="87884" r="40032" b="-1808"/>
          <a:stretch/>
        </p:blipFill>
        <p:spPr>
          <a:xfrm flipH="1">
            <a:off x="8707007" y="6146856"/>
            <a:ext cx="1628322" cy="777157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38D05F7B-57B4-41CB-8FAA-04D991E591B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9673" t="1" r="52725" b="-5422"/>
          <a:stretch/>
        </p:blipFill>
        <p:spPr>
          <a:xfrm>
            <a:off x="2041917" y="6077908"/>
            <a:ext cx="987034" cy="625837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2D67C09B-2100-4B11-B8EE-7F7BFA8E8A64}"/>
              </a:ext>
            </a:extLst>
          </p:cNvPr>
          <p:cNvSpPr/>
          <p:nvPr/>
        </p:nvSpPr>
        <p:spPr>
          <a:xfrm>
            <a:off x="6290667" y="5644144"/>
            <a:ext cx="472083" cy="608450"/>
          </a:xfrm>
          <a:prstGeom prst="ellipse">
            <a:avLst/>
          </a:prstGeom>
          <a:solidFill>
            <a:srgbClr val="80CEDB"/>
          </a:solidFill>
          <a:ln>
            <a:solidFill>
              <a:srgbClr val="80CE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9C2DB677-611B-4020-89B7-E05A517922D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160669" y="570288"/>
            <a:ext cx="1302480" cy="19343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3124A0B-3823-4F4A-933D-47A51681FDA3}"/>
              </a:ext>
            </a:extLst>
          </p:cNvPr>
          <p:cNvSpPr txBox="1"/>
          <p:nvPr/>
        </p:nvSpPr>
        <p:spPr>
          <a:xfrm>
            <a:off x="13366884" y="3076486"/>
            <a:ext cx="92326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rgbClr val="002060"/>
                </a:solidFill>
                <a:latin typeface="+mj-lt"/>
              </a:rPr>
              <a:t>Consumers are not able to see the </a:t>
            </a:r>
            <a:r>
              <a:rPr lang="en-GB" sz="3600" b="1" dirty="0">
                <a:solidFill>
                  <a:srgbClr val="002060"/>
                </a:solidFill>
              </a:rPr>
              <a:t>importance of financial planning </a:t>
            </a:r>
            <a:r>
              <a:rPr lang="en-GB" sz="3600" dirty="0">
                <a:solidFill>
                  <a:srgbClr val="002060"/>
                </a:solidFill>
                <a:latin typeface="+mj-lt"/>
              </a:rPr>
              <a:t>and</a:t>
            </a:r>
            <a:r>
              <a:rPr lang="en-GB" sz="3600" dirty="0">
                <a:solidFill>
                  <a:srgbClr val="002060"/>
                </a:solidFill>
              </a:rPr>
              <a:t> </a:t>
            </a:r>
            <a:r>
              <a:rPr lang="en-GB" sz="3600" b="1" dirty="0">
                <a:solidFill>
                  <a:srgbClr val="002060"/>
                </a:solidFill>
              </a:rPr>
              <a:t>being healthy </a:t>
            </a:r>
            <a:endParaRPr lang="en-HK" sz="3600" b="1" dirty="0">
              <a:solidFill>
                <a:srgbClr val="00206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7C4A00-C151-4A46-B95A-8BD96B22702B}"/>
              </a:ext>
            </a:extLst>
          </p:cNvPr>
          <p:cNvSpPr txBox="1"/>
          <p:nvPr/>
        </p:nvSpPr>
        <p:spPr>
          <a:xfrm>
            <a:off x="848688" y="3000961"/>
            <a:ext cx="102986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rgbClr val="002060"/>
                </a:solidFill>
                <a:latin typeface="+mj-lt"/>
              </a:rPr>
              <a:t>Gamification provides an </a:t>
            </a:r>
            <a:r>
              <a:rPr lang="en-GB" sz="3600" b="1" dirty="0">
                <a:solidFill>
                  <a:srgbClr val="002060"/>
                </a:solidFill>
              </a:rPr>
              <a:t>easy entry into financial literacy</a:t>
            </a:r>
            <a:r>
              <a:rPr lang="en-GB" sz="3600" dirty="0">
                <a:solidFill>
                  <a:srgbClr val="002060"/>
                </a:solidFill>
              </a:rPr>
              <a:t> </a:t>
            </a:r>
            <a:r>
              <a:rPr lang="en-GB" sz="3600" dirty="0">
                <a:solidFill>
                  <a:srgbClr val="002060"/>
                </a:solidFill>
                <a:latin typeface="+mj-lt"/>
              </a:rPr>
              <a:t>while</a:t>
            </a:r>
            <a:r>
              <a:rPr lang="en-GB" sz="3600" dirty="0">
                <a:solidFill>
                  <a:srgbClr val="002060"/>
                </a:solidFill>
              </a:rPr>
              <a:t> </a:t>
            </a:r>
            <a:r>
              <a:rPr lang="en-GB" sz="3600" b="1" dirty="0">
                <a:solidFill>
                  <a:srgbClr val="002060"/>
                </a:solidFill>
              </a:rPr>
              <a:t>encouraging consumers to be active </a:t>
            </a:r>
            <a:endParaRPr lang="en-HK" sz="3600" b="1" dirty="0">
              <a:solidFill>
                <a:srgbClr val="00206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9063C93-C40B-42F2-8EAB-B9F9FA4B57DB}"/>
              </a:ext>
            </a:extLst>
          </p:cNvPr>
          <p:cNvSpPr txBox="1"/>
          <p:nvPr/>
        </p:nvSpPr>
        <p:spPr>
          <a:xfrm>
            <a:off x="13117894" y="5546691"/>
            <a:ext cx="102986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rgbClr val="002060"/>
                </a:solidFill>
                <a:latin typeface="+mj-lt"/>
              </a:rPr>
              <a:t>Minimize acquisition cost </a:t>
            </a:r>
          </a:p>
          <a:p>
            <a:pPr algn="ctr"/>
            <a:r>
              <a:rPr lang="en-GB" sz="3600" dirty="0">
                <a:solidFill>
                  <a:srgbClr val="002060"/>
                </a:solidFill>
                <a:latin typeface="+mj-lt"/>
              </a:rPr>
              <a:t>Maximize lifetime value </a:t>
            </a:r>
            <a:endParaRPr lang="en-HK" sz="3600" b="1" dirty="0">
              <a:solidFill>
                <a:srgbClr val="002060"/>
              </a:solidFill>
            </a:endParaRPr>
          </a:p>
        </p:txBody>
      </p:sp>
      <p:pic>
        <p:nvPicPr>
          <p:cNvPr id="33" name="Picture 2" descr="aia vitality pngçåçæå°çµæ">
            <a:extLst>
              <a:ext uri="{FF2B5EF4-FFF2-40B4-BE49-F238E27FC236}">
                <a16:creationId xmlns:a16="http://schemas.microsoft.com/office/drawing/2014/main" id="{569EFB5A-9A8D-43B6-AD67-428A348D73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93"/>
          <a:stretch/>
        </p:blipFill>
        <p:spPr bwMode="auto">
          <a:xfrm>
            <a:off x="1036046" y="5587801"/>
            <a:ext cx="412642" cy="23469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aia vitality pngçåçæå°çµæ">
            <a:extLst>
              <a:ext uri="{FF2B5EF4-FFF2-40B4-BE49-F238E27FC236}">
                <a16:creationId xmlns:a16="http://schemas.microsoft.com/office/drawing/2014/main" id="{BAAD25ED-D432-4689-89EB-991F84E3A3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93"/>
          <a:stretch/>
        </p:blipFill>
        <p:spPr bwMode="auto">
          <a:xfrm>
            <a:off x="1033462" y="5600715"/>
            <a:ext cx="412642" cy="23469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EADE901-70E1-47F0-9250-3ABDE4BC6353}"/>
              </a:ext>
            </a:extLst>
          </p:cNvPr>
          <p:cNvSpPr txBox="1"/>
          <p:nvPr/>
        </p:nvSpPr>
        <p:spPr>
          <a:xfrm>
            <a:off x="4287000" y="1932729"/>
            <a:ext cx="361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solidFill>
                  <a:schemeClr val="bg1"/>
                </a:solidFill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854740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FD488B-7A6B-4C2A-81A8-92BB09527A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0C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CEAEF453-F8ED-4B4F-99E7-34A22D264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800" y="5771163"/>
            <a:ext cx="4381500" cy="81383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05B39BFC-4971-4E97-A9A4-4F392AB521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2395" t="-8023" r="5339" b="-2130"/>
          <a:stretch/>
        </p:blipFill>
        <p:spPr>
          <a:xfrm>
            <a:off x="4701400" y="5724485"/>
            <a:ext cx="3117813" cy="87956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F6F5FC1-0A99-44C7-A2A4-F70A469C95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9050" y="6546897"/>
            <a:ext cx="7586663" cy="311103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01A666C1-3542-4829-966F-0385C13948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00163" y="5569629"/>
            <a:ext cx="4010837" cy="103441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082BF84-ACD2-4349-B98C-82D746BF747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8041"/>
          <a:stretch/>
        </p:blipFill>
        <p:spPr>
          <a:xfrm>
            <a:off x="7510463" y="6546897"/>
            <a:ext cx="4700587" cy="31110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624315-5E21-48DC-AC43-C00BCB42E260}"/>
              </a:ext>
            </a:extLst>
          </p:cNvPr>
          <p:cNvSpPr/>
          <p:nvPr/>
        </p:nvSpPr>
        <p:spPr>
          <a:xfrm>
            <a:off x="10458450" y="434673"/>
            <a:ext cx="129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HK" sz="2400" b="1" cap="all" dirty="0">
                <a:solidFill>
                  <a:srgbClr val="D31145"/>
                </a:solidFill>
                <a:latin typeface="AIATitle"/>
              </a:rPr>
              <a:t>AIA</a:t>
            </a:r>
            <a:r>
              <a:rPr lang="en-HK" sz="2400" cap="all" dirty="0">
                <a:solidFill>
                  <a:schemeClr val="bg1"/>
                </a:solidFill>
                <a:latin typeface="+mj-lt"/>
              </a:rPr>
              <a:t>L</a:t>
            </a:r>
            <a:r>
              <a:rPr lang="en-HK" sz="2400" dirty="0">
                <a:solidFill>
                  <a:schemeClr val="bg1"/>
                </a:solidFill>
                <a:latin typeface="+mj-lt"/>
              </a:rPr>
              <a:t>ife</a:t>
            </a:r>
            <a:endParaRPr lang="en-HK" sz="2400" cap="all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C892C6DD-FC6E-4839-9265-03E1C2FE433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40860" b="-488"/>
          <a:stretch/>
        </p:blipFill>
        <p:spPr>
          <a:xfrm>
            <a:off x="4445794" y="640065"/>
            <a:ext cx="4714875" cy="832718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A78F2A4-2457-41D9-978B-3447979420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47813" y="844504"/>
            <a:ext cx="2657475" cy="127635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4DA5F114-5EA8-404B-A9F3-1347153FE4B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62605" b="239"/>
          <a:stretch/>
        </p:blipFill>
        <p:spPr>
          <a:xfrm>
            <a:off x="8387954" y="1519562"/>
            <a:ext cx="2981325" cy="82669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32438AD8-C009-45F2-BDE8-0DBF05A0579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44035" t="87884" r="40032" b="-1808"/>
          <a:stretch/>
        </p:blipFill>
        <p:spPr>
          <a:xfrm flipH="1">
            <a:off x="8707007" y="6146856"/>
            <a:ext cx="1628322" cy="777157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38D05F7B-57B4-41CB-8FAA-04D991E591B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9673" t="1" r="52725" b="-5422"/>
          <a:stretch/>
        </p:blipFill>
        <p:spPr>
          <a:xfrm>
            <a:off x="2041917" y="6077908"/>
            <a:ext cx="987034" cy="625837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2D67C09B-2100-4B11-B8EE-7F7BFA8E8A64}"/>
              </a:ext>
            </a:extLst>
          </p:cNvPr>
          <p:cNvSpPr/>
          <p:nvPr/>
        </p:nvSpPr>
        <p:spPr>
          <a:xfrm>
            <a:off x="6290667" y="5644144"/>
            <a:ext cx="472083" cy="608450"/>
          </a:xfrm>
          <a:prstGeom prst="ellipse">
            <a:avLst/>
          </a:prstGeom>
          <a:solidFill>
            <a:srgbClr val="80CEDB"/>
          </a:solidFill>
          <a:ln>
            <a:solidFill>
              <a:srgbClr val="80CE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9C2DB677-611B-4020-89B7-E05A517922D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160669" y="570288"/>
            <a:ext cx="1302480" cy="193437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9063C93-C40B-42F2-8EAB-B9F9FA4B57DB}"/>
              </a:ext>
            </a:extLst>
          </p:cNvPr>
          <p:cNvSpPr txBox="1"/>
          <p:nvPr/>
        </p:nvSpPr>
        <p:spPr>
          <a:xfrm>
            <a:off x="6898179" y="3341365"/>
            <a:ext cx="36176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b="1" dirty="0">
                <a:solidFill>
                  <a:srgbClr val="002060"/>
                </a:solidFill>
              </a:rPr>
              <a:t>Maximize </a:t>
            </a:r>
          </a:p>
          <a:p>
            <a:pPr algn="ctr"/>
            <a:r>
              <a:rPr lang="en-GB" sz="3600" dirty="0">
                <a:solidFill>
                  <a:srgbClr val="002060"/>
                </a:solidFill>
                <a:latin typeface="+mj-lt"/>
              </a:rPr>
              <a:t>lifetime value </a:t>
            </a:r>
            <a:endParaRPr lang="en-HK" sz="3600" b="1" dirty="0">
              <a:solidFill>
                <a:srgbClr val="002060"/>
              </a:solidFill>
            </a:endParaRPr>
          </a:p>
        </p:txBody>
      </p:sp>
      <p:pic>
        <p:nvPicPr>
          <p:cNvPr id="33" name="Picture 2" descr="aia vitality pngçåçæå°çµæ">
            <a:extLst>
              <a:ext uri="{FF2B5EF4-FFF2-40B4-BE49-F238E27FC236}">
                <a16:creationId xmlns:a16="http://schemas.microsoft.com/office/drawing/2014/main" id="{459EB179-6D6D-41BD-8F11-C9806DB765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93"/>
          <a:stretch/>
        </p:blipFill>
        <p:spPr bwMode="auto">
          <a:xfrm>
            <a:off x="1036046" y="5587801"/>
            <a:ext cx="412642" cy="23469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aia vitality pngçåçæå°çµæ">
            <a:extLst>
              <a:ext uri="{FF2B5EF4-FFF2-40B4-BE49-F238E27FC236}">
                <a16:creationId xmlns:a16="http://schemas.microsoft.com/office/drawing/2014/main" id="{DE18412F-CF59-42D6-BAE7-E451EA1F76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93"/>
          <a:stretch/>
        </p:blipFill>
        <p:spPr bwMode="auto">
          <a:xfrm>
            <a:off x="4477422" y="1202706"/>
            <a:ext cx="3626490" cy="206263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62DFAC7-DFFF-4C79-ADE8-0B5BBD9204E9}"/>
              </a:ext>
            </a:extLst>
          </p:cNvPr>
          <p:cNvSpPr txBox="1"/>
          <p:nvPr/>
        </p:nvSpPr>
        <p:spPr>
          <a:xfrm>
            <a:off x="1965281" y="3341365"/>
            <a:ext cx="3618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b="1" dirty="0">
                <a:solidFill>
                  <a:srgbClr val="002060"/>
                </a:solidFill>
              </a:rPr>
              <a:t>Minimize </a:t>
            </a:r>
          </a:p>
          <a:p>
            <a:pPr algn="ctr"/>
            <a:r>
              <a:rPr lang="en-GB" sz="3600" dirty="0">
                <a:solidFill>
                  <a:srgbClr val="002060"/>
                </a:solidFill>
                <a:latin typeface="+mj-lt"/>
              </a:rPr>
              <a:t>acquisition cost </a:t>
            </a:r>
          </a:p>
        </p:txBody>
      </p:sp>
    </p:spTree>
    <p:extLst>
      <p:ext uri="{BB962C8B-B14F-4D97-AF65-F5344CB8AC3E}">
        <p14:creationId xmlns:p14="http://schemas.microsoft.com/office/powerpoint/2010/main" val="3971981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FD488B-7A6B-4C2A-81A8-92BB09527A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0C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24315-5E21-48DC-AC43-C00BCB42E260}"/>
              </a:ext>
            </a:extLst>
          </p:cNvPr>
          <p:cNvSpPr/>
          <p:nvPr/>
        </p:nvSpPr>
        <p:spPr>
          <a:xfrm>
            <a:off x="10458450" y="434673"/>
            <a:ext cx="129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HK" sz="2400" b="1" cap="all" dirty="0">
                <a:solidFill>
                  <a:srgbClr val="D31145"/>
                </a:solidFill>
                <a:latin typeface="AIATitle"/>
              </a:rPr>
              <a:t>AIA</a:t>
            </a:r>
            <a:r>
              <a:rPr lang="en-HK" sz="2400" cap="all" dirty="0">
                <a:solidFill>
                  <a:schemeClr val="bg1"/>
                </a:solidFill>
                <a:latin typeface="+mj-lt"/>
              </a:rPr>
              <a:t>L</a:t>
            </a:r>
            <a:r>
              <a:rPr lang="en-HK" sz="2400" dirty="0">
                <a:solidFill>
                  <a:schemeClr val="bg1"/>
                </a:solidFill>
                <a:latin typeface="+mj-lt"/>
              </a:rPr>
              <a:t>ife</a:t>
            </a:r>
            <a:endParaRPr lang="en-HK" sz="2400" cap="all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CEAEF453-F8ED-4B4F-99E7-34A22D264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800" y="5771163"/>
            <a:ext cx="4381500" cy="81383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05B39BFC-4971-4E97-A9A4-4F392AB521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2395" t="-8023" r="5339" b="-2130"/>
          <a:stretch/>
        </p:blipFill>
        <p:spPr>
          <a:xfrm>
            <a:off x="4701400" y="5724485"/>
            <a:ext cx="3117813" cy="87956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F6F5FC1-0A99-44C7-A2A4-F70A469C95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9050" y="6546897"/>
            <a:ext cx="7586663" cy="311103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01A666C1-3542-4829-966F-0385C13948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00163" y="5569629"/>
            <a:ext cx="4010837" cy="103441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082BF84-ACD2-4349-B98C-82D746BF747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8041"/>
          <a:stretch/>
        </p:blipFill>
        <p:spPr>
          <a:xfrm>
            <a:off x="7510463" y="6546897"/>
            <a:ext cx="4700587" cy="31110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32438AD8-C009-45F2-BDE8-0DBF05A0579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44035" t="87884" r="40032" b="-1808"/>
          <a:stretch/>
        </p:blipFill>
        <p:spPr>
          <a:xfrm flipH="1">
            <a:off x="12250307" y="6146856"/>
            <a:ext cx="1628322" cy="777157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38D05F7B-57B4-41CB-8FAA-04D991E591B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9673" t="1" r="52725" b="-5422"/>
          <a:stretch/>
        </p:blipFill>
        <p:spPr>
          <a:xfrm>
            <a:off x="-1120383" y="6077908"/>
            <a:ext cx="987034" cy="625837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2D67C09B-2100-4B11-B8EE-7F7BFA8E8A64}"/>
              </a:ext>
            </a:extLst>
          </p:cNvPr>
          <p:cNvSpPr/>
          <p:nvPr/>
        </p:nvSpPr>
        <p:spPr>
          <a:xfrm>
            <a:off x="6290667" y="5644144"/>
            <a:ext cx="472083" cy="608450"/>
          </a:xfrm>
          <a:prstGeom prst="ellipse">
            <a:avLst/>
          </a:prstGeom>
          <a:solidFill>
            <a:srgbClr val="80CEDB"/>
          </a:solidFill>
          <a:ln>
            <a:solidFill>
              <a:srgbClr val="80CE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9B0678-9229-44CE-A289-1ADE28025F4A}"/>
              </a:ext>
            </a:extLst>
          </p:cNvPr>
          <p:cNvSpPr txBox="1"/>
          <p:nvPr/>
        </p:nvSpPr>
        <p:spPr>
          <a:xfrm>
            <a:off x="4361090" y="2925145"/>
            <a:ext cx="34698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b="1" dirty="0">
                <a:solidFill>
                  <a:schemeClr val="bg1"/>
                </a:solidFill>
              </a:rPr>
              <a:t>DEMO</a:t>
            </a:r>
            <a:endParaRPr lang="en-HK" sz="9600" b="1" dirty="0">
              <a:solidFill>
                <a:schemeClr val="bg1"/>
              </a:solidFill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A064AB71-3D99-4680-99C7-BAF4240561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1017443" y="665505"/>
            <a:ext cx="633846" cy="94135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D072DF9B-7BD2-471E-A4FF-0413639B2D6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r="40860" b="-488"/>
          <a:stretch/>
        </p:blipFill>
        <p:spPr>
          <a:xfrm>
            <a:off x="4080869" y="715336"/>
            <a:ext cx="4714875" cy="832718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FE6BA37F-A1C2-4D7A-AECE-35961B337DF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31900" y="1085850"/>
            <a:ext cx="3092388" cy="1485233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E0A34335-F469-4A7A-B024-34E4C546F28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r="62605" b="239"/>
          <a:stretch/>
        </p:blipFill>
        <p:spPr>
          <a:xfrm>
            <a:off x="8869560" y="1606857"/>
            <a:ext cx="3177779" cy="88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90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</TotalTime>
  <Words>82</Words>
  <Application>Microsoft Office PowerPoint</Application>
  <PresentationFormat>Widescreen</PresentationFormat>
  <Paragraphs>21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AIATitle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Ooi , Vincent-CJ</dc:creator>
  <cp:lastModifiedBy>Ooi , Vincent-CJ</cp:lastModifiedBy>
  <cp:revision>46</cp:revision>
  <dcterms:created xsi:type="dcterms:W3CDTF">2018-11-17T07:03:29Z</dcterms:created>
  <dcterms:modified xsi:type="dcterms:W3CDTF">2018-11-18T04:23:02Z</dcterms:modified>
</cp:coreProperties>
</file>